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88" r:id="rId5"/>
    <p:sldId id="276" r:id="rId6"/>
    <p:sldId id="257" r:id="rId7"/>
    <p:sldId id="261" r:id="rId8"/>
    <p:sldId id="289" r:id="rId9"/>
    <p:sldId id="259" r:id="rId10"/>
    <p:sldId id="291" r:id="rId11"/>
    <p:sldId id="292" r:id="rId12"/>
    <p:sldId id="293" r:id="rId13"/>
    <p:sldId id="294" r:id="rId14"/>
    <p:sldId id="295" r:id="rId15"/>
    <p:sldId id="296" r:id="rId16"/>
    <p:sldId id="290" r:id="rId17"/>
    <p:sldId id="297" r:id="rId18"/>
    <p:sldId id="301" r:id="rId19"/>
    <p:sldId id="298" r:id="rId20"/>
    <p:sldId id="299" r:id="rId21"/>
    <p:sldId id="300" r:id="rId22"/>
    <p:sldId id="309" r:id="rId23"/>
    <p:sldId id="303" r:id="rId24"/>
    <p:sldId id="311" r:id="rId25"/>
    <p:sldId id="312" r:id="rId26"/>
    <p:sldId id="313" r:id="rId27"/>
    <p:sldId id="310" r:id="rId28"/>
    <p:sldId id="304" r:id="rId29"/>
    <p:sldId id="305" r:id="rId30"/>
    <p:sldId id="314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F39900-FB16-4C5D-8CBB-1B853756B59B}" type="datetimeFigureOut">
              <a:rPr lang="pt-BR" smtClean="0"/>
              <a:pPr/>
              <a:t>17/03/2020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5BFABF-A3BC-4CBA-A43A-56B1C8B245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tecnologiaeaprendizagem.wordpress.com/category/aulas-em-pp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4414" y="2024180"/>
            <a:ext cx="7102002" cy="4429156"/>
          </a:xfrm>
        </p:spPr>
        <p:txBody>
          <a:bodyPr>
            <a:normAutofit/>
          </a:bodyPr>
          <a:lstStyle/>
          <a:p>
            <a:pPr algn="l"/>
            <a:r>
              <a:rPr lang="pt-BR" sz="8000" i="1" dirty="0" smtClean="0">
                <a:solidFill>
                  <a:srgbClr val="FFFF00"/>
                </a:solidFill>
                <a:cs typeface="Aharoni" pitchFamily="2" charset="-79"/>
              </a:rPr>
              <a:t>A Terra no espaço</a:t>
            </a:r>
            <a:endParaRPr lang="pt-BR" sz="8000" i="1" dirty="0">
              <a:solidFill>
                <a:srgbClr val="FFFF00"/>
              </a:solidFill>
              <a:cs typeface="Aharoni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57422" y="247640"/>
            <a:ext cx="6400800" cy="949112"/>
          </a:xfrm>
        </p:spPr>
        <p:txBody>
          <a:bodyPr>
            <a:normAutofit/>
          </a:bodyPr>
          <a:lstStyle/>
          <a:p>
            <a:pPr algn="r"/>
            <a:r>
              <a:rPr lang="pt-BR" sz="2000" dirty="0" smtClean="0">
                <a:solidFill>
                  <a:srgbClr val="FFFF00"/>
                </a:solidFill>
              </a:rPr>
              <a:t>Geografia </a:t>
            </a:r>
          </a:p>
          <a:p>
            <a:pPr algn="r"/>
            <a:r>
              <a:rPr lang="pt-BR" sz="2000" dirty="0" smtClean="0">
                <a:solidFill>
                  <a:srgbClr val="FFFF00"/>
                </a:solidFill>
              </a:rPr>
              <a:t>Prof. Maximiliano Soares</a:t>
            </a:r>
            <a:endParaRPr lang="pt-BR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pt-BR" dirty="0" smtClean="0"/>
              <a:t>Movimento de translação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83568" y="4908301"/>
            <a:ext cx="8003232" cy="1617043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 Terra gira em volta dela mesma, e demora quase 24 horas, ou um dia. </a:t>
            </a:r>
          </a:p>
          <a:p>
            <a:r>
              <a:rPr lang="pt-BR" dirty="0" smtClean="0"/>
              <a:t>Esse é o movimento que provoca o dia e a noite. </a:t>
            </a:r>
            <a:endParaRPr lang="pt-BR" dirty="0"/>
          </a:p>
        </p:txBody>
      </p:sp>
      <p:pic>
        <p:nvPicPr>
          <p:cNvPr id="5" name="Imagem 4" descr="translac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8594555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Porém, isso exige algumas adaptações...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201219"/>
          </a:xfrm>
        </p:spPr>
        <p:txBody>
          <a:bodyPr/>
          <a:lstStyle/>
          <a:p>
            <a:r>
              <a:rPr lang="pt-BR" dirty="0" smtClean="0"/>
              <a:t>Como o ano dura 365 dias e 48 minutos (os cientistas arredondaram para 365 dias e 6 horas), se comemorássemos exatamente no tempo em que o planeta gira, teríamos um problema: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No primeiro ano (2009), comemoraríamos à meia-noite, normalmente.</a:t>
            </a:r>
            <a:r>
              <a:rPr lang="pt-BR" sz="3600" dirty="0" smtClean="0"/>
              <a:t>..</a:t>
            </a:r>
            <a:endParaRPr lang="pt-BR" sz="3600" dirty="0"/>
          </a:p>
        </p:txBody>
      </p:sp>
      <p:pic>
        <p:nvPicPr>
          <p:cNvPr id="5" name="Espaço Reservado para Conteúdo 4" descr="reveillon_Underpainting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920880" cy="456134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82154"/>
          </a:xfrm>
        </p:spPr>
        <p:txBody>
          <a:bodyPr>
            <a:noAutofit/>
          </a:bodyPr>
          <a:lstStyle/>
          <a:p>
            <a:r>
              <a:rPr lang="pt-BR" sz="2800" dirty="0" smtClean="0"/>
              <a:t>No segundo ano (2010), contaríamos 365 dias + 6 horas e, portanto, comemoraríamos às 6h da manhã......</a:t>
            </a:r>
            <a:endParaRPr lang="pt-BR" sz="2800" dirty="0"/>
          </a:p>
        </p:txBody>
      </p:sp>
      <p:pic>
        <p:nvPicPr>
          <p:cNvPr id="6" name="Espaço Reservado para Conteúdo 5" descr="acordando_Cartoonizer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28800"/>
            <a:ext cx="4968551" cy="3983012"/>
          </a:xfr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539552" y="5215806"/>
            <a:ext cx="8229600" cy="16421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...é, não seria tão “legal”! 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1930226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No terceiro ano (2011), começaríamos a contar às 6h da manhã, mas no final teríamos que acrescentar 365 dias + 6 horas e, portanto, comemoraríamos às 12h, no almoço...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8" name="Espaço Reservado para Conteúdo 7" descr="almoco familia_Underpainting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8640"/>
            <a:ext cx="7182974" cy="417646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653136"/>
            <a:ext cx="8229600" cy="1930226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E, finalmente, no quarto ano (2012), começaríamos a contar às 12h, acrescentaríamos 365 dias + 6 horas e, portanto, comemoraríamos às 18h, ao pôr-do-sol...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5" name="Espaço Reservado para Conteúdo 4" descr="por-do-sol_Underpainting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924" y="30436"/>
            <a:ext cx="6520428" cy="469470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pt-BR" dirty="0" smtClean="0"/>
              <a:t>Ano bissexto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1756792"/>
          </a:xfrm>
        </p:spPr>
        <p:txBody>
          <a:bodyPr>
            <a:noAutofit/>
          </a:bodyPr>
          <a:lstStyle/>
          <a:p>
            <a:r>
              <a:rPr lang="pt-BR" sz="2400" dirty="0" smtClean="0"/>
              <a:t>Para evitar essa confusão, os cientistas criaram uma solução – para cada grupo de quatro anos, juntam-se as 6 horas a mais de cada um, que, somando 24 horas no total, formam um dia a mais.  </a:t>
            </a:r>
            <a:endParaRPr lang="pt-BR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8670634"/>
              </p:ext>
            </p:extLst>
          </p:nvPr>
        </p:nvGraphicFramePr>
        <p:xfrm>
          <a:off x="251520" y="3212975"/>
          <a:ext cx="8712969" cy="340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43937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9379">
                <a:tc>
                  <a:txBody>
                    <a:bodyPr/>
                    <a:lstStyle/>
                    <a:p>
                      <a:r>
                        <a:rPr lang="pt-BR" dirty="0" smtClean="0"/>
                        <a:t>2009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365 dias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+ 6 horas</a:t>
                      </a:r>
                      <a:endParaRPr lang="pt-BR" dirty="0"/>
                    </a:p>
                  </a:txBody>
                  <a:tcPr/>
                </a:tc>
              </a:tr>
              <a:tr h="439379">
                <a:tc>
                  <a:txBody>
                    <a:bodyPr/>
                    <a:lstStyle/>
                    <a:p>
                      <a:r>
                        <a:rPr lang="pt-BR" dirty="0" smtClean="0"/>
                        <a:t>2010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365 dias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+ 6 horas</a:t>
                      </a:r>
                      <a:endParaRPr lang="pt-BR" dirty="0"/>
                    </a:p>
                  </a:txBody>
                  <a:tcPr/>
                </a:tc>
              </a:tr>
              <a:tr h="439379">
                <a:tc>
                  <a:txBody>
                    <a:bodyPr/>
                    <a:lstStyle/>
                    <a:p>
                      <a:r>
                        <a:rPr lang="pt-BR" dirty="0" smtClean="0"/>
                        <a:t>2011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365 dias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+ 6 horas</a:t>
                      </a:r>
                      <a:endParaRPr lang="pt-BR" dirty="0"/>
                    </a:p>
                  </a:txBody>
                  <a:tcPr/>
                </a:tc>
              </a:tr>
              <a:tr h="439379">
                <a:tc>
                  <a:txBody>
                    <a:bodyPr/>
                    <a:lstStyle/>
                    <a:p>
                      <a:r>
                        <a:rPr lang="pt-BR" dirty="0" smtClean="0"/>
                        <a:t>2012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365 dias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+ 6 horas</a:t>
                      </a:r>
                      <a:endParaRPr lang="pt-BR" dirty="0"/>
                    </a:p>
                  </a:txBody>
                  <a:tcPr/>
                </a:tc>
              </a:tr>
              <a:tr h="43937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Somando as “sobras”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 horas</a:t>
                      </a:r>
                      <a:endParaRPr lang="pt-BR" dirty="0"/>
                    </a:p>
                  </a:txBody>
                  <a:tcPr/>
                </a:tc>
              </a:tr>
              <a:tr h="768913">
                <a:tc gridSpan="3">
                  <a:txBody>
                    <a:bodyPr/>
                    <a:lstStyle/>
                    <a:p>
                      <a:r>
                        <a:rPr lang="pt-BR" dirty="0" smtClean="0"/>
                        <a:t>Essas 24 horas são transformadas</a:t>
                      </a:r>
                      <a:r>
                        <a:rPr lang="pt-BR" baseline="0" dirty="0" smtClean="0"/>
                        <a:t> em um dia a mais – o dia 29 de fevereiro.  Por isso, 2012 terá 366 dias e é bissexto.  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pt-BR" dirty="0" smtClean="0"/>
              <a:t>Ano bissexto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1756792"/>
          </a:xfrm>
        </p:spPr>
        <p:txBody>
          <a:bodyPr>
            <a:normAutofit/>
          </a:bodyPr>
          <a:lstStyle/>
          <a:p>
            <a:r>
              <a:rPr lang="pt-BR" dirty="0" smtClean="0"/>
              <a:t>O ano que tem 366 dias é chamado </a:t>
            </a:r>
            <a:r>
              <a:rPr lang="pt-BR" b="1" dirty="0" smtClean="0"/>
              <a:t>ano bissexto</a:t>
            </a:r>
            <a:r>
              <a:rPr lang="pt-BR" dirty="0" smtClean="0"/>
              <a:t>.  Ele ocorre, portanto, a cada quatro anos.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5" name="Imagem 4" descr="calendario.jpg"/>
          <p:cNvPicPr>
            <a:picLocks noChangeAspect="1"/>
          </p:cNvPicPr>
          <p:nvPr/>
        </p:nvPicPr>
        <p:blipFill>
          <a:blip r:embed="rId2" cstate="print"/>
          <a:srcRect t="7391" b="11340"/>
          <a:stretch>
            <a:fillRect/>
          </a:stretch>
        </p:blipFill>
        <p:spPr>
          <a:xfrm>
            <a:off x="467544" y="2996952"/>
            <a:ext cx="8136904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1756792"/>
          </a:xfrm>
        </p:spPr>
        <p:txBody>
          <a:bodyPr>
            <a:normAutofit/>
          </a:bodyPr>
          <a:lstStyle/>
          <a:p>
            <a:r>
              <a:rPr lang="pt-BR" dirty="0" smtClean="0"/>
              <a:t>Devido à inclinação, dependendo da posição que a Terra está em relação ao Sol, ela recebe mais ou menos luz.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6" name="Imagem 5" descr="translacao imag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852936"/>
            <a:ext cx="8856984" cy="400506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pt-BR" dirty="0" smtClean="0"/>
              <a:t>Translação e estações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1756792"/>
          </a:xfrm>
        </p:spPr>
        <p:txBody>
          <a:bodyPr>
            <a:normAutofit/>
          </a:bodyPr>
          <a:lstStyle/>
          <a:p>
            <a:r>
              <a:rPr lang="pt-BR" dirty="0" smtClean="0"/>
              <a:t>As estações do ano – verão, outono, inverno e primavera – também ocorrem devido ao movimento de translação.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7" name="Imagem 6" descr="translacao e estacoes da ter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087190"/>
            <a:ext cx="8640959" cy="36541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fotos de satélites mostram que a Terra tem formato irregular. 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74640" cy="4525963"/>
          </a:xfrm>
        </p:spPr>
        <p:txBody>
          <a:bodyPr/>
          <a:lstStyle/>
          <a:p>
            <a:r>
              <a:rPr lang="pt-BR" dirty="0" smtClean="0"/>
              <a:t>Esse formato lembra uma esfera, mas totalmente “amassada”.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8" name="Espaço Reservado para Conteúdo 7" descr="Terra geoid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600200"/>
            <a:ext cx="5976664" cy="506916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Terra se move inclinada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1756792"/>
          </a:xfrm>
        </p:spPr>
        <p:txBody>
          <a:bodyPr>
            <a:normAutofit/>
          </a:bodyPr>
          <a:lstStyle/>
          <a:p>
            <a:r>
              <a:rPr lang="pt-BR" dirty="0" smtClean="0"/>
              <a:t>A Terra não fica retinha no espaço. Ela fica inclinada.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5" name="Imagem 4" descr="eixo-da-ter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20888"/>
            <a:ext cx="8784976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Terra se move inclinada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1756792"/>
          </a:xfrm>
        </p:spPr>
        <p:txBody>
          <a:bodyPr>
            <a:normAutofit/>
          </a:bodyPr>
          <a:lstStyle/>
          <a:p>
            <a:r>
              <a:rPr lang="pt-BR" dirty="0" smtClean="0"/>
              <a:t>Devido à inclinação, dependendo da posição que a Terra está em relação ao Sol, suas partes recebem mais ou menos luz.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5" name="Imagem 4" descr="eixo-da-ter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896816"/>
            <a:ext cx="8640960" cy="384455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pic>
        <p:nvPicPr>
          <p:cNvPr id="5" name="Espaço Reservado para Conteúdo 4" descr="Estacoes muito b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8568952" cy="4680520"/>
          </a:xfrm>
        </p:spPr>
      </p:pic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467544" y="6148880"/>
            <a:ext cx="8219256" cy="520480"/>
          </a:xfrm>
        </p:spPr>
        <p:txBody>
          <a:bodyPr>
            <a:normAutofit/>
          </a:bodyPr>
          <a:lstStyle/>
          <a:p>
            <a:r>
              <a:rPr lang="pt-BR" sz="1800" dirty="0" smtClean="0"/>
              <a:t>Essas posições e estações referem-se ao hemisfério Sul. </a:t>
            </a:r>
            <a:endParaRPr lang="pt-BR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pic>
        <p:nvPicPr>
          <p:cNvPr id="5" name="Espaço Reservado para Conteúdo 4" descr="Estacoes muito b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35916" t="33593" b="36083"/>
          <a:stretch>
            <a:fillRect/>
          </a:stretch>
        </p:blipFill>
        <p:spPr>
          <a:xfrm>
            <a:off x="323528" y="1484784"/>
            <a:ext cx="8496943" cy="2448272"/>
          </a:xfrm>
        </p:spPr>
      </p:pic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323528" y="3933056"/>
            <a:ext cx="8363272" cy="2464696"/>
          </a:xfrm>
        </p:spPr>
        <p:txBody>
          <a:bodyPr/>
          <a:lstStyle/>
          <a:p>
            <a:r>
              <a:rPr lang="pt-BR" dirty="0" smtClean="0"/>
              <a:t>Posição I – O hemisfério Sul, nessa posição, recebe bem menos luz do Sol e, por isso, começa o inverno. </a:t>
            </a:r>
          </a:p>
          <a:p>
            <a:r>
              <a:rPr lang="pt-BR" dirty="0" smtClean="0"/>
              <a:t>O hemisfério Norte, nessa posição, recebe mais luz. Por isso, lá começa o verão.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3203848" y="1772816"/>
            <a:ext cx="5482952" cy="4624936"/>
          </a:xfrm>
        </p:spPr>
        <p:txBody>
          <a:bodyPr>
            <a:normAutofit/>
          </a:bodyPr>
          <a:lstStyle/>
          <a:p>
            <a:r>
              <a:rPr lang="pt-BR" dirty="0" smtClean="0"/>
              <a:t>Posição II – O hemisfério Sul, nessa posição, recebe mais luz do Sol do que na posição anterior. Por isso, aqui, começa a primavera.  </a:t>
            </a:r>
          </a:p>
          <a:p>
            <a:r>
              <a:rPr lang="pt-BR" dirty="0" smtClean="0"/>
              <a:t>O hemisfério Norte, nessa posição, recebe menos luz. Por isso, lá começa o outono.</a:t>
            </a:r>
          </a:p>
        </p:txBody>
      </p:sp>
      <p:pic>
        <p:nvPicPr>
          <p:cNvPr id="9" name="Espaço Reservado para Conteúdo 4" descr="Estacoes muito bom.jpg"/>
          <p:cNvPicPr>
            <a:picLocks noChangeAspect="1"/>
          </p:cNvPicPr>
          <p:nvPr/>
        </p:nvPicPr>
        <p:blipFill>
          <a:blip r:embed="rId2" cstate="print"/>
          <a:srcRect l="35916" r="35556" b="34062"/>
          <a:stretch>
            <a:fillRect/>
          </a:stretch>
        </p:blipFill>
        <p:spPr>
          <a:xfrm>
            <a:off x="179512" y="1556792"/>
            <a:ext cx="3024336" cy="511256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323528" y="3933056"/>
            <a:ext cx="8363272" cy="2464696"/>
          </a:xfrm>
        </p:spPr>
        <p:txBody>
          <a:bodyPr/>
          <a:lstStyle/>
          <a:p>
            <a:r>
              <a:rPr lang="pt-BR" dirty="0" smtClean="0"/>
              <a:t>Posição III – O hemisfério Sul, nessa posição, recebe muito mais luz do Sol e, por isso, aqui começa o verão. </a:t>
            </a:r>
          </a:p>
          <a:p>
            <a:r>
              <a:rPr lang="pt-BR" dirty="0" smtClean="0"/>
              <a:t>O hemisfério Norte, nessa posição, recebe pouca luz e, por isso, lá começa o inverno.</a:t>
            </a:r>
          </a:p>
        </p:txBody>
      </p:sp>
      <p:pic>
        <p:nvPicPr>
          <p:cNvPr id="9" name="Espaço Reservado para Conteúdo 4" descr="Estacoes muito b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34367" r="32246" b="33287"/>
          <a:stretch>
            <a:fillRect/>
          </a:stretch>
        </p:blipFill>
        <p:spPr>
          <a:xfrm>
            <a:off x="251520" y="1484784"/>
            <a:ext cx="8640960" cy="2395213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Posição da Terra e estações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3203848" y="1772816"/>
            <a:ext cx="5482952" cy="4624936"/>
          </a:xfrm>
        </p:spPr>
        <p:txBody>
          <a:bodyPr>
            <a:normAutofit/>
          </a:bodyPr>
          <a:lstStyle/>
          <a:p>
            <a:r>
              <a:rPr lang="pt-BR" dirty="0" smtClean="0"/>
              <a:t>Posição IV – O hemisfério Sul, nessa posição, recebe menos luz que na posição anterior. Por isso, aqui, começa o outono.  </a:t>
            </a:r>
          </a:p>
          <a:p>
            <a:r>
              <a:rPr lang="pt-BR" dirty="0" smtClean="0"/>
              <a:t>O hemisfério Norte, nessa posição, recebe mais luz. Por isso, lá começa a primavera.</a:t>
            </a:r>
          </a:p>
        </p:txBody>
      </p:sp>
      <p:pic>
        <p:nvPicPr>
          <p:cNvPr id="11" name="Espaço Reservado para Conteúdo 4" descr="Estacoes muito b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34756" t="34367" r="38499"/>
          <a:stretch>
            <a:fillRect/>
          </a:stretch>
        </p:blipFill>
        <p:spPr>
          <a:xfrm>
            <a:off x="179512" y="1628799"/>
            <a:ext cx="3096344" cy="5143171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Estacoes muito b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1376" r="922"/>
          <a:stretch>
            <a:fillRect/>
          </a:stretch>
        </p:blipFill>
        <p:spPr>
          <a:xfrm>
            <a:off x="395536" y="-27384"/>
            <a:ext cx="8424936" cy="6890300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influência das estações do ano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528193"/>
            <a:ext cx="8229600" cy="1900807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As estações do ano influenciam a temperatura, a umidade do ar, a vegetação de uma região, as colheitas de produtos alimentícios e, assim, muitas questões da nossa vida, inclusive a economia: 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393955"/>
              </p:ext>
            </p:extLst>
          </p:nvPr>
        </p:nvGraphicFramePr>
        <p:xfrm>
          <a:off x="179511" y="3306152"/>
          <a:ext cx="8640960" cy="3291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45938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Alimentos de verão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831816">
                <a:tc>
                  <a:txBody>
                    <a:bodyPr/>
                    <a:lstStyle/>
                    <a:p>
                      <a:r>
                        <a:rPr lang="pt-BR" dirty="0" smtClean="0"/>
                        <a:t>Precisam de calor e chuva para crescer. No verão, </a:t>
                      </a:r>
                      <a:r>
                        <a:rPr lang="pt-BR" baseline="0" dirty="0" smtClean="0"/>
                        <a:t> as plantas produzem muitos desses frutos, e eles ficam </a:t>
                      </a:r>
                      <a:r>
                        <a:rPr lang="pt-BR" dirty="0" smtClean="0"/>
                        <a:t>mais baratos.</a:t>
                      </a:r>
                      <a:r>
                        <a:rPr lang="pt-BR" baseline="0" dirty="0" smtClean="0"/>
                        <a:t> </a:t>
                      </a:r>
                    </a:p>
                    <a:p>
                      <a:endParaRPr lang="pt-BR" baseline="0" dirty="0" smtClean="0"/>
                    </a:p>
                    <a:p>
                      <a:endParaRPr lang="pt-BR" baseline="0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</a:t>
                      </a:r>
                      <a:r>
                        <a:rPr lang="pt-BR" baseline="0" dirty="0" smtClean="0"/>
                        <a:t> inverno, quando há pouca chuva e as temperaturas são baixas, as plantas não produzem essas frutas naturalmente. As poucas que aparecem são menores, de baixa qualidade e caras.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m 5" descr="frutas ver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077072"/>
            <a:ext cx="2160240" cy="1675536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influência das estações do ano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456185"/>
            <a:ext cx="8229600" cy="1900807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As estações do ano influenciam a temperatura, a umidade do ar, a vegetação de uma região, as colheitas de produtos alimentícios e, assim, muitas questões da nossa vida, inclusive a economia: 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4009636"/>
              </p:ext>
            </p:extLst>
          </p:nvPr>
        </p:nvGraphicFramePr>
        <p:xfrm>
          <a:off x="323529" y="3031832"/>
          <a:ext cx="8496942" cy="3565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2314"/>
                <a:gridCol w="2832314"/>
                <a:gridCol w="2832314"/>
              </a:tblGrid>
              <a:tr h="45109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Alimentos de inverno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114423">
                <a:tc>
                  <a:txBody>
                    <a:bodyPr/>
                    <a:lstStyle/>
                    <a:p>
                      <a:r>
                        <a:rPr lang="pt-BR" dirty="0" smtClean="0"/>
                        <a:t>Geralmente</a:t>
                      </a:r>
                      <a:r>
                        <a:rPr lang="pt-BR" baseline="0" dirty="0" smtClean="0"/>
                        <a:t> são mais frágeis e delicadas. Precisam de temperaturas baixas e menos umidade para crescer. </a:t>
                      </a:r>
                      <a:r>
                        <a:rPr lang="pt-BR" dirty="0" smtClean="0"/>
                        <a:t>No inverno, </a:t>
                      </a:r>
                      <a:r>
                        <a:rPr lang="pt-BR" baseline="0" dirty="0" smtClean="0"/>
                        <a:t> as plantas produzem muitos desses frutos, e eles ficam </a:t>
                      </a:r>
                      <a:r>
                        <a:rPr lang="pt-BR" dirty="0" smtClean="0"/>
                        <a:t>mais baratos.</a:t>
                      </a:r>
                      <a:r>
                        <a:rPr lang="pt-BR" baseline="0" dirty="0" smtClean="0"/>
                        <a:t>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</a:t>
                      </a:r>
                      <a:r>
                        <a:rPr lang="pt-BR" baseline="0" dirty="0" smtClean="0"/>
                        <a:t> verão, quando as temperaturas são altas e há muita chuva, as plantas não produzem essas frutas naturalmente. As poucas que aparecem são menores, de baixa qualidade e caras.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m 6" descr="fruta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1196" y="3773518"/>
            <a:ext cx="2258916" cy="13001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significam as cores da foto do satélite?</a:t>
            </a:r>
            <a:endParaRPr lang="pt-BR" dirty="0"/>
          </a:p>
        </p:txBody>
      </p:sp>
      <p:pic>
        <p:nvPicPr>
          <p:cNvPr id="6" name="Espaço Reservado para Conteúdo 5" descr="terra espaco 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700808"/>
            <a:ext cx="4315345" cy="4968552"/>
          </a:xfrm>
        </p:spPr>
      </p:pic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Azul: águas;</a:t>
            </a:r>
          </a:p>
          <a:p>
            <a:r>
              <a:rPr lang="pt-BR" dirty="0" smtClean="0"/>
              <a:t>Verde, marrom e amarelo: massas de terra; </a:t>
            </a:r>
          </a:p>
          <a:p>
            <a:r>
              <a:rPr lang="pt-BR" dirty="0" smtClean="0"/>
              <a:t>Branco: Conjunto de nuvens. </a:t>
            </a:r>
          </a:p>
          <a:p>
            <a:pPr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Portanto, a maior parte do planeta Terra é coberta por água.  Apenas a menor parte é composta por terra.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outros downloads: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>
                <a:hlinkClick r:id="rId2"/>
              </a:rPr>
              <a:t>http://tecnologiaeaprendizagem.wordpress.com/category/aulas-em-ppt/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Atmosfera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745232" y="5589240"/>
            <a:ext cx="8075240" cy="53692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Atmosfera é a camada de ar que envolve a Terra. </a:t>
            </a:r>
          </a:p>
        </p:txBody>
      </p:sp>
      <p:pic>
        <p:nvPicPr>
          <p:cNvPr id="9" name="Imagem 8" descr="atmosf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7848872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da atmosfera</a:t>
            </a:r>
            <a:endParaRPr lang="pt-BR" dirty="0"/>
          </a:p>
        </p:txBody>
      </p:sp>
      <p:pic>
        <p:nvPicPr>
          <p:cNvPr id="7" name="Espaço Reservado para Conteúdo 6" descr="respiraca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3824"/>
            <a:ext cx="4248472" cy="4901520"/>
          </a:xfrm>
        </p:spPr>
      </p:pic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5004048" y="1600201"/>
            <a:ext cx="3682752" cy="4205064"/>
          </a:xfrm>
        </p:spPr>
        <p:txBody>
          <a:bodyPr/>
          <a:lstStyle/>
          <a:p>
            <a:r>
              <a:rPr lang="pt-BR" dirty="0" smtClean="0"/>
              <a:t>A vida depende da atmosfera, pois ela contém, entre outros gases, o oxigênio, importante para a respiração dos seres vivos.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Condições que tornam o planeta Terra ideal para vivermos: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79912" y="1639341"/>
            <a:ext cx="4968552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Atmosfera apropriada para a respiração;</a:t>
            </a:r>
          </a:p>
          <a:p>
            <a:r>
              <a:rPr lang="pt-BR" dirty="0" smtClean="0"/>
              <a:t>Temperatura que permite a manutenção da vida; </a:t>
            </a:r>
          </a:p>
          <a:p>
            <a:r>
              <a:rPr lang="pt-BR" dirty="0" smtClean="0"/>
              <a:t>Solidez (não é um planeta gasoso); </a:t>
            </a:r>
          </a:p>
          <a:p>
            <a:r>
              <a:rPr lang="pt-BR" dirty="0" smtClean="0"/>
              <a:t>Possui água;</a:t>
            </a:r>
          </a:p>
          <a:p>
            <a:r>
              <a:rPr lang="pt-BR" dirty="0" smtClean="0"/>
              <a:t>Recebe a luz do Sol em intervalos apropriados.  </a:t>
            </a:r>
            <a:endParaRPr lang="pt-BR" dirty="0"/>
          </a:p>
        </p:txBody>
      </p:sp>
      <p:pic>
        <p:nvPicPr>
          <p:cNvPr id="4" name="Imagem 3" descr="Terra corac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772816"/>
            <a:ext cx="3200400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pt-BR" dirty="0" err="1" smtClean="0"/>
              <a:t>Geocentrismo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1756792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Teoria que acreditava que o planeta Terra estava no centro do Universo, e que todos os outros corpos celestes giravam em torno dele. </a:t>
            </a:r>
            <a:endParaRPr lang="pt-BR" dirty="0"/>
          </a:p>
        </p:txBody>
      </p:sp>
      <p:pic>
        <p:nvPicPr>
          <p:cNvPr id="4" name="Imagem 3" descr="geo_heliocentrismo.jpg"/>
          <p:cNvPicPr>
            <a:picLocks noChangeAspect="1"/>
          </p:cNvPicPr>
          <p:nvPr/>
        </p:nvPicPr>
        <p:blipFill>
          <a:blip r:embed="rId2" cstate="print"/>
          <a:srcRect b="52100"/>
          <a:stretch>
            <a:fillRect/>
          </a:stretch>
        </p:blipFill>
        <p:spPr>
          <a:xfrm>
            <a:off x="0" y="3212976"/>
            <a:ext cx="9144000" cy="367240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pt-BR" dirty="0" err="1" smtClean="0"/>
              <a:t>Heliocentrismo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175679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Teoria divulgada por Copérnico, que afirmava, baseado em cálculos matemáticos, que os planetas do Sistema Solar giravam em torno do Sol, e não em torno da Terra. </a:t>
            </a:r>
            <a:endParaRPr lang="pt-BR" sz="2400" dirty="0"/>
          </a:p>
        </p:txBody>
      </p:sp>
      <p:pic>
        <p:nvPicPr>
          <p:cNvPr id="5" name="Imagem 4" descr="geo_heliocentrismo.jpg"/>
          <p:cNvPicPr>
            <a:picLocks noChangeAspect="1"/>
          </p:cNvPicPr>
          <p:nvPr/>
        </p:nvPicPr>
        <p:blipFill>
          <a:blip r:embed="rId2" cstate="print"/>
          <a:srcRect t="47900"/>
          <a:stretch>
            <a:fillRect/>
          </a:stretch>
        </p:blipFill>
        <p:spPr>
          <a:xfrm>
            <a:off x="0" y="2996952"/>
            <a:ext cx="9144000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pt-BR" dirty="0" smtClean="0"/>
              <a:t>Movimento de rotação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83568" y="4548261"/>
            <a:ext cx="8003232" cy="1617043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 Terra gira em volta dela mesma, e demora quase 24 horas, ou um dia. </a:t>
            </a:r>
          </a:p>
          <a:p>
            <a:r>
              <a:rPr lang="pt-BR" dirty="0" smtClean="0"/>
              <a:t>Esse é o movimento que provoca o dia e a noite. </a:t>
            </a:r>
            <a:endParaRPr lang="pt-BR" dirty="0"/>
          </a:p>
        </p:txBody>
      </p:sp>
      <p:pic>
        <p:nvPicPr>
          <p:cNvPr id="4" name="Imagem 3" descr="rotacao Ter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556792"/>
            <a:ext cx="7848872" cy="303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469</TotalTime>
  <Words>1117</Words>
  <Application>Microsoft Office PowerPoint</Application>
  <PresentationFormat>Apresentação na tela (4:3)</PresentationFormat>
  <Paragraphs>92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Módulo</vt:lpstr>
      <vt:lpstr>A Terra no espaço</vt:lpstr>
      <vt:lpstr>As fotos de satélites mostram que a Terra tem formato irregular. </vt:lpstr>
      <vt:lpstr>O que significam as cores da foto do satélite?</vt:lpstr>
      <vt:lpstr>Atmosfera</vt:lpstr>
      <vt:lpstr>Importância da atmosfera</vt:lpstr>
      <vt:lpstr>Condições que tornam o planeta Terra ideal para vivermos:</vt:lpstr>
      <vt:lpstr>Geocentrismo</vt:lpstr>
      <vt:lpstr>Heliocentrismo</vt:lpstr>
      <vt:lpstr>Movimento de rotação</vt:lpstr>
      <vt:lpstr>Movimento de translação</vt:lpstr>
      <vt:lpstr>Porém, isso exige algumas adaptações...</vt:lpstr>
      <vt:lpstr>No primeiro ano (2009), comemoraríamos à meia-noite, normalmente...</vt:lpstr>
      <vt:lpstr>No segundo ano (2010), contaríamos 365 dias + 6 horas e, portanto, comemoraríamos às 6h da manhã......</vt:lpstr>
      <vt:lpstr>No terceiro ano (2011), começaríamos a contar às 6h da manhã, mas no final teríamos que acrescentar 365 dias + 6 horas e, portanto, comemoraríamos às 12h, no almoço...</vt:lpstr>
      <vt:lpstr>E, finalmente, no quarto ano (2012), começaríamos a contar às 12h, acrescentaríamos 365 dias + 6 horas e, portanto, comemoraríamos às 18h, ao pôr-do-sol...</vt:lpstr>
      <vt:lpstr>Ano bissexto</vt:lpstr>
      <vt:lpstr>Ano bissexto</vt:lpstr>
      <vt:lpstr>Posição da Terra e estações</vt:lpstr>
      <vt:lpstr>Translação e estações</vt:lpstr>
      <vt:lpstr>A Terra se move inclinada</vt:lpstr>
      <vt:lpstr>A Terra se move inclinada</vt:lpstr>
      <vt:lpstr>Posição da Terra e estações</vt:lpstr>
      <vt:lpstr>Posição da Terra e estações</vt:lpstr>
      <vt:lpstr>Posição da Terra e estações</vt:lpstr>
      <vt:lpstr>Posição da Terra e estações</vt:lpstr>
      <vt:lpstr>Posição da Terra e estações</vt:lpstr>
      <vt:lpstr>Slide 27</vt:lpstr>
      <vt:lpstr>A influência das estações do ano</vt:lpstr>
      <vt:lpstr>A influência das estações do ano</vt:lpstr>
      <vt:lpstr>Para outros downloads: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 Sistema  Solar</dc:title>
  <dc:creator>Lilian Larroca</dc:creator>
  <cp:lastModifiedBy>Micro</cp:lastModifiedBy>
  <cp:revision>63</cp:revision>
  <dcterms:created xsi:type="dcterms:W3CDTF">2011-03-09T20:08:45Z</dcterms:created>
  <dcterms:modified xsi:type="dcterms:W3CDTF">2020-03-17T16:04:53Z</dcterms:modified>
</cp:coreProperties>
</file>